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1000" r:id="rId2"/>
    <p:sldId id="1001" r:id="rId3"/>
    <p:sldId id="1002" r:id="rId4"/>
    <p:sldId id="1008" r:id="rId5"/>
    <p:sldId id="1003" r:id="rId6"/>
    <p:sldId id="1004" r:id="rId7"/>
    <p:sldId id="256" r:id="rId8"/>
    <p:sldId id="945" r:id="rId9"/>
    <p:sldId id="946" r:id="rId10"/>
    <p:sldId id="271" r:id="rId11"/>
    <p:sldId id="276" r:id="rId12"/>
    <p:sldId id="981" r:id="rId13"/>
    <p:sldId id="278" r:id="rId14"/>
    <p:sldId id="279" r:id="rId15"/>
    <p:sldId id="947" r:id="rId16"/>
    <p:sldId id="955" r:id="rId17"/>
    <p:sldId id="989" r:id="rId18"/>
    <p:sldId id="990" r:id="rId19"/>
    <p:sldId id="988" r:id="rId20"/>
    <p:sldId id="992" r:id="rId21"/>
    <p:sldId id="926" r:id="rId22"/>
    <p:sldId id="995" r:id="rId23"/>
    <p:sldId id="927" r:id="rId24"/>
    <p:sldId id="998" r:id="rId25"/>
    <p:sldId id="997" r:id="rId26"/>
    <p:sldId id="928" r:id="rId27"/>
    <p:sldId id="948" r:id="rId28"/>
    <p:sldId id="956" r:id="rId29"/>
    <p:sldId id="993" r:id="rId30"/>
    <p:sldId id="957" r:id="rId31"/>
    <p:sldId id="999" r:id="rId32"/>
    <p:sldId id="929" r:id="rId33"/>
    <p:sldId id="962" r:id="rId34"/>
    <p:sldId id="1005" r:id="rId35"/>
    <p:sldId id="1006" r:id="rId36"/>
    <p:sldId id="1009" r:id="rId37"/>
    <p:sldId id="1010" r:id="rId38"/>
    <p:sldId id="1011" r:id="rId39"/>
    <p:sldId id="1013" r:id="rId40"/>
    <p:sldId id="1012" r:id="rId41"/>
    <p:sldId id="1014" r:id="rId42"/>
    <p:sldId id="1007" r:id="rId43"/>
    <p:sldId id="958" r:id="rId44"/>
    <p:sldId id="925" r:id="rId45"/>
    <p:sldId id="952" r:id="rId46"/>
    <p:sldId id="396" r:id="rId47"/>
    <p:sldId id="905" r:id="rId48"/>
    <p:sldId id="951" r:id="rId49"/>
    <p:sldId id="977" r:id="rId50"/>
    <p:sldId id="978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9"/>
    <p:restoredTop sz="96327"/>
  </p:normalViewPr>
  <p:slideViewPr>
    <p:cSldViewPr snapToGrid="0">
      <p:cViewPr varScale="1">
        <p:scale>
          <a:sx n="252" d="100"/>
          <a:sy n="252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B044A-EC58-6A97-2C1D-C4629FB6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15D1-E406-F603-A634-47BE4F1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E6CA3-4F8D-470C-F49D-AC85D42F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215F-CFD0-C179-8FBD-7E35A2AA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871E-6CD0-D621-74ED-89FFF60D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CDBC-3046-EE6C-011D-7E0C63C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D611B-07DE-5A84-6C82-791E7BD8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6" name="Content Placeholder 5" descr="A person with a mustache and a beard&#10;&#10;Description automatically generated">
            <a:extLst>
              <a:ext uri="{FF2B5EF4-FFF2-40B4-BE49-F238E27FC236}">
                <a16:creationId xmlns:a16="http://schemas.microsoft.com/office/drawing/2014/main" id="{E0DC263A-5C14-BEE5-E13A-1CE00FF749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32997" cy="54575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F5FF2-C799-8F63-F209-9D7456FF7F27}"/>
              </a:ext>
            </a:extLst>
          </p:cNvPr>
          <p:cNvSpPr txBox="1"/>
          <p:nvPr/>
        </p:nvSpPr>
        <p:spPr>
          <a:xfrm>
            <a:off x="9130352" y="5992297"/>
            <a:ext cx="279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https://kwchurch.github.io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678DAC-676B-4D0D-AC84-BD701E8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7E54B5-0485-9E47-125D-0A542140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280DAE-C66A-0A4C-66CE-85C2C377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D2439B-9FE2-1BB8-26D8-5E262D37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/>
          <a:stretch/>
        </p:blipFill>
        <p:spPr>
          <a:xfrm>
            <a:off x="200166" y="50042"/>
            <a:ext cx="9189187" cy="636650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1DDFE-9B85-2AAB-00AB-B2AE5BAD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5BCE-090F-45ED-F57A-7443EE83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09B844-145F-2023-5F8C-97407CF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Before Deep Nets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2C63F5-9F71-25AF-9652-5ACFA6709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Word2vec</a:t>
            </a:r>
            <a:r>
              <a:rPr lang="en-US" dirty="0">
                <a:sym typeface="Wingdings" pitchFamily="2" charset="2"/>
              </a:rPr>
              <a:t> (Factored PMI)</a:t>
            </a:r>
            <a:endParaRPr lang="en-US" dirty="0"/>
          </a:p>
          <a:p>
            <a:r>
              <a:rPr lang="en-US" dirty="0"/>
              <a:t>Anything to </a:t>
            </a:r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Homework: Better Together</a:t>
            </a:r>
          </a:p>
          <a:p>
            <a:pPr lvl="2"/>
            <a:r>
              <a:rPr lang="en-US" dirty="0"/>
              <a:t>Doc2vec (in many ways)</a:t>
            </a:r>
          </a:p>
          <a:p>
            <a:pPr lvl="2"/>
            <a:r>
              <a:rPr lang="en-US" dirty="0"/>
              <a:t>Cosine similarity</a:t>
            </a:r>
          </a:p>
          <a:p>
            <a:pPr lvl="2"/>
            <a:r>
              <a:rPr lang="en-US" dirty="0"/>
              <a:t>Similar text vs. similar context</a:t>
            </a:r>
          </a:p>
          <a:p>
            <a:r>
              <a:rPr lang="en-US" dirty="0"/>
              <a:t>Regression: linear, logistic</a:t>
            </a:r>
          </a:p>
          <a:p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816F-ECF2-8F4C-CC20-2B6FE26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9B1DD-3A4C-C519-8068-A7256525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F789C-D611-0FBD-3252-2EF6392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18" name="Content Placeholder 17" descr="A screen shot of a chart&#10;&#10;Description automatically generated">
            <a:extLst>
              <a:ext uri="{FF2B5EF4-FFF2-40B4-BE49-F238E27FC236}">
                <a16:creationId xmlns:a16="http://schemas.microsoft.com/office/drawing/2014/main" id="{E35BC6F1-89E3-CF06-AFE2-5F63714E7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389" y="1870075"/>
            <a:ext cx="6204611" cy="307331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A47DB6-5857-0129-A773-BF4C009BC7DA}"/>
              </a:ext>
            </a:extLst>
          </p:cNvPr>
          <p:cNvSpPr txBox="1"/>
          <p:nvPr/>
        </p:nvSpPr>
        <p:spPr>
          <a:xfrm>
            <a:off x="6482533" y="5058555"/>
            <a:ext cx="503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JM3 Chapter 6 (Spoiler Alert: Reading for next time)</a:t>
            </a:r>
          </a:p>
        </p:txBody>
      </p:sp>
    </p:spTree>
    <p:extLst>
      <p:ext uri="{BB962C8B-B14F-4D97-AF65-F5344CB8AC3E}">
        <p14:creationId xmlns:p14="http://schemas.microsoft.com/office/powerpoint/2010/main" val="378806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00D-7A6F-E608-DA57-AC966D3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50D0-817D-05B2-59FB-1CDCFA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5FAB4-688B-5A07-11E9-141859AF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D822-F982-F76C-0990-1892B731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pic>
        <p:nvPicPr>
          <p:cNvPr id="12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3088C6-F08E-CE86-5F24-5B6DC3C6C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41" y="1690687"/>
            <a:ext cx="7459639" cy="4426317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525AD-E84C-B5E2-76AD-A5972C58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90145" y="224194"/>
            <a:ext cx="8223214" cy="6193674"/>
          </a:xfrm>
        </p:spPr>
      </p:pic>
    </p:spTree>
    <p:extLst>
      <p:ext uri="{BB962C8B-B14F-4D97-AF65-F5344CB8AC3E}">
        <p14:creationId xmlns:p14="http://schemas.microsoft.com/office/powerpoint/2010/main" val="23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5842-13CF-D170-2893-C4221967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EC79-0F6E-DB5F-34AE-312DD4F3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CE90-447F-7928-B550-1F156B92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1A4154-537B-5FE8-24BB-9AB0AF08F52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7440" y="303878"/>
            <a:ext cx="9376389" cy="5501159"/>
          </a:xfrm>
        </p:spPr>
      </p:pic>
    </p:spTree>
    <p:extLst>
      <p:ext uri="{BB962C8B-B14F-4D97-AF65-F5344CB8AC3E}">
        <p14:creationId xmlns:p14="http://schemas.microsoft.com/office/powerpoint/2010/main" val="244514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CC56-C244-EB16-91FA-FAF575E3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D6CB3-1E1B-6912-5332-75DCD36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8D8D-D819-64E4-B76B-31652AB6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FF3D-7C43-F440-D1CF-14965BE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7364"/>
            <a:ext cx="11310438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9EA1F-046F-6FB9-2BC3-20AE4328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B343-AA34-9F0C-EB81-72B45FCA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g1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~ poly(speed,2), data=cars)</a:t>
            </a:r>
          </a:p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g2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&gt; 50 ~ poly(speed,2), data=cars, </a:t>
            </a:r>
            <a:r>
              <a:rPr lang="en-US" b="1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g1$coef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42.98000       145.55226        22.99576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g2$coef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-1.137922       16.172581        2.031136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D04D-3F96-EDB0-E9F8-5CC7FA0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88C9-C6C7-D765-94A1-B66FCFE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D7EE-A4DC-C1AF-64E2-4D0672A3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Logistic Regression</a:t>
            </a:r>
          </a:p>
        </p:txBody>
      </p:sp>
      <p:pic>
        <p:nvPicPr>
          <p:cNvPr id="8" name="Content Placeholder 7" descr="A comparison of a graph&#10;&#10;Description automatically generated">
            <a:extLst>
              <a:ext uri="{FF2B5EF4-FFF2-40B4-BE49-F238E27FC236}">
                <a16:creationId xmlns:a16="http://schemas.microsoft.com/office/drawing/2014/main" id="{769F6938-AB27-DAB2-3C33-8C17BD157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3475" y="1825625"/>
            <a:ext cx="4971049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plot(cars, main="Linear")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lines(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predict(g1, cars), col="red",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main="Logistic")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2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A11-E707-05A0-4BF4-76D64475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5E2E-1B57-6B9B-28C4-12494247F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rioritize material based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more on current priorities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less on how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field got to where it is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Start with what’s hot now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Deep nets and Bots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End with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Topics that may become great (again)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1CE10-E2BC-1624-6CEA-C2A7F8E42D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Success: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Students have confidence that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they can learn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what you need to know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just in time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(when you need to know it)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Learn to swim by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jumping into deep end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Won’t let you drown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(but no spoon feeding)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D833B-B83C-6471-F982-717027F2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C947-1C3E-AEF6-308F-BA9F61AD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3F04-4EC7-FCBC-A98B-31431148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0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480196-9887-0D08-6212-4E51FD9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 logit = function(p) log(p/(1-p))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 sigmoid = function(z) 1/(1+exp(-z))</a:t>
                </a: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))=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94FB-58BF-E8B4-85B5-3C628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9B77-081B-7DDA-BB7F-A853D13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C92C-9D94-F9BF-B676-502C13D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9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549" y="365125"/>
            <a:ext cx="3960716" cy="1325563"/>
          </a:xfrm>
        </p:spPr>
        <p:txBody>
          <a:bodyPr>
            <a:noAutofit/>
          </a:bodyPr>
          <a:lstStyle/>
          <a:p>
            <a:r>
              <a:rPr lang="en-US" sz="3200" dirty="0"/>
              <a:t>Linear and Logistic Regression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1016" y="1825624"/>
            <a:ext cx="4036495" cy="4530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main="Without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="Logit")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(predict(g2, cars)),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 dirty="0"/>
          </a:p>
        </p:txBody>
      </p:sp>
      <p:pic>
        <p:nvPicPr>
          <p:cNvPr id="15" name="Content Placeholder 14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CD51E783-6AF0-1D9C-B426-39070AD26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750" y="136524"/>
            <a:ext cx="7510877" cy="6568023"/>
          </a:xfrm>
        </p:spPr>
      </p:pic>
    </p:spTree>
    <p:extLst>
      <p:ext uri="{BB962C8B-B14F-4D97-AF65-F5344CB8AC3E}">
        <p14:creationId xmlns:p14="http://schemas.microsoft.com/office/powerpoint/2010/main" val="3833953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DB6-7246-1161-381D-7D5F7B3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053B-B95D-D0D3-A4A2-89083D10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B367-6A0E-EDEE-D902-B5D864DC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8876-CA0F-A5F4-1A8E-B6717F3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AB3-CCE5-FCDF-6A93-2F113205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AE9F-F324-3E0F-32B0-5B25FF5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8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5169E-9EAA-D54B-7A93-0EBECE9C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4C1C8-C200-5E4A-1C9C-B323779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DE2-C39B-07B5-94E1-12DB60F8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B752-F602-A136-B5EB-01E8EC3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C258-0F11-53C5-C044-BD31635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186-374A-61EC-5711-BFB4B76B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7BAA-341C-D3E5-C484-A360A5C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5EA5-AC41-6C27-94DE-A44554B0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284A-826E-AAAE-E576-1F5BECF9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73C19-2C00-F70D-D56F-0361CD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085B-77E0-BD4C-132D-B8741A1A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062D-B2B0-E9AB-815E-907C77A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28A-17C0-042C-9D29-63E63151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51B8E-36F2-9959-04B7-115DE0F9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04D8CE-0087-DD64-2E82-2A7CD0D9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Accessibility, Tardiness, Effort,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322E6-C373-9CD5-46AA-98038FF1D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Final Project:</a:t>
            </a:r>
          </a:p>
          <a:p>
            <a:pPr lvl="1"/>
            <a:r>
              <a:rPr lang="en-US" dirty="0"/>
              <a:t>Encourage Team Efforts</a:t>
            </a:r>
          </a:p>
          <a:p>
            <a:pPr lvl="1"/>
            <a:r>
              <a:rPr lang="en-US" dirty="0"/>
              <a:t>Proposal &amp; Final Presentation</a:t>
            </a:r>
          </a:p>
          <a:p>
            <a:pPr lvl="2"/>
            <a:r>
              <a:rPr lang="en-US" dirty="0"/>
              <a:t>Coding</a:t>
            </a:r>
          </a:p>
          <a:p>
            <a:pPr lvl="2"/>
            <a:r>
              <a:rPr lang="en-US" dirty="0"/>
              <a:t>Written Presentation</a:t>
            </a:r>
          </a:p>
          <a:p>
            <a:pPr lvl="2"/>
            <a:r>
              <a:rPr lang="en-US" dirty="0"/>
              <a:t>Oral Presentation</a:t>
            </a:r>
          </a:p>
          <a:p>
            <a:r>
              <a:rPr lang="en-US" dirty="0"/>
              <a:t>Mid-Term Exam</a:t>
            </a:r>
          </a:p>
          <a:p>
            <a:pPr lvl="1"/>
            <a:r>
              <a:rPr lang="en-US" dirty="0"/>
              <a:t>Open book, computer, network</a:t>
            </a:r>
          </a:p>
          <a:p>
            <a:pPr lvl="1"/>
            <a:r>
              <a:rPr lang="en-US" dirty="0"/>
              <a:t>If you can find a way to use </a:t>
            </a:r>
            <a:r>
              <a:rPr lang="en-US" dirty="0" err="1"/>
              <a:t>ChatGPT</a:t>
            </a:r>
            <a:r>
              <a:rPr lang="en-US" dirty="0"/>
              <a:t> to do the exam for you</a:t>
            </a:r>
          </a:p>
          <a:p>
            <a:pPr lvl="2"/>
            <a:r>
              <a:rPr lang="en-US" dirty="0"/>
              <a:t>Shame on me!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6ECDFD-D76F-B5E3-072C-16E017A19D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Flipped Classroom</a:t>
            </a:r>
          </a:p>
          <a:p>
            <a:pPr lvl="1"/>
            <a:r>
              <a:rPr lang="en-US" dirty="0"/>
              <a:t>Lectures </a:t>
            </a:r>
            <a:r>
              <a:rPr lang="en-US" dirty="0">
                <a:sym typeface="Wingdings" pitchFamily="2" charset="2"/>
              </a:rPr>
              <a:t> Recitations</a:t>
            </a:r>
          </a:p>
          <a:p>
            <a:pPr lvl="1"/>
            <a:r>
              <a:rPr lang="en-US" dirty="0">
                <a:sym typeface="Wingdings" pitchFamily="2" charset="2"/>
              </a:rPr>
              <a:t>Homework  Readings/Lectures</a:t>
            </a:r>
          </a:p>
          <a:p>
            <a:pPr lvl="1"/>
            <a:r>
              <a:rPr lang="en-US" dirty="0">
                <a:sym typeface="Wingdings" pitchFamily="2" charset="2"/>
              </a:rPr>
              <a:t>Assignments  Exercises</a:t>
            </a:r>
            <a:endParaRPr lang="en-US" dirty="0"/>
          </a:p>
          <a:p>
            <a:r>
              <a:rPr lang="en-US" dirty="0"/>
              <a:t>First Assignment </a:t>
            </a:r>
            <a:r>
              <a:rPr lang="en-US" dirty="0">
                <a:sym typeface="Wingdings" pitchFamily="2" charset="2"/>
              </a:rPr>
              <a:t> Calibration</a:t>
            </a:r>
          </a:p>
          <a:p>
            <a:pPr lvl="1"/>
            <a:r>
              <a:rPr lang="en-US" dirty="0">
                <a:sym typeface="Wingdings" pitchFamily="2" charset="2"/>
              </a:rPr>
              <a:t>Expect wide range of backgrounds</a:t>
            </a:r>
          </a:p>
          <a:p>
            <a:pPr lvl="1"/>
            <a:r>
              <a:rPr lang="en-US" dirty="0"/>
              <a:t>Don’t be discouraged if others find it too easy (and you don’t)</a:t>
            </a:r>
          </a:p>
          <a:p>
            <a:pPr lvl="2"/>
            <a:r>
              <a:rPr lang="en-US" dirty="0"/>
              <a:t>I want to see effort/progress</a:t>
            </a:r>
          </a:p>
          <a:p>
            <a:pPr lvl="2"/>
            <a:r>
              <a:rPr lang="en-US" dirty="0"/>
              <a:t>If they already know it</a:t>
            </a:r>
          </a:p>
          <a:p>
            <a:pPr lvl="3"/>
            <a:r>
              <a:rPr lang="en-US" dirty="0"/>
              <a:t>They can’t learn it</a:t>
            </a:r>
          </a:p>
          <a:p>
            <a:r>
              <a:rPr lang="en-US" dirty="0"/>
              <a:t>Readings</a:t>
            </a:r>
          </a:p>
          <a:p>
            <a:pPr lvl="1"/>
            <a:r>
              <a:rPr lang="en-US" dirty="0"/>
              <a:t>Intended to prepare for next class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B0E10-B8E6-DC1C-DA00-AD65330D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EE025-10C4-7635-C829-5879FA8D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E627-ADBF-55F9-8AED-4EA5E0F6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33E9-8C20-9C55-F017-AC423FB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BD091-4140-F3EA-9018-C9020F6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DEA-CE10-A9BA-A267-6C267FC3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0A5B0-AD80-EDA7-DEB5-D21DF1B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7EA2A-64D8-CA64-ACEE-BB9604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02F0-CE9C-E17F-7987-18F18EEA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73AE-6604-B734-2A57-9246EE87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87D0-24B7-687D-A82B-5B5ED9B49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Purpose(s)</a:t>
            </a:r>
          </a:p>
          <a:p>
            <a:pPr lvl="1"/>
            <a:r>
              <a:rPr lang="en-US" dirty="0"/>
              <a:t>Motivate </a:t>
            </a:r>
          </a:p>
          <a:p>
            <a:pPr lvl="2"/>
            <a:r>
              <a:rPr lang="en-US" dirty="0"/>
              <a:t>What’s hot: deep nets, embeddings</a:t>
            </a:r>
          </a:p>
          <a:p>
            <a:pPr lvl="2"/>
            <a:r>
              <a:rPr lang="en-US" dirty="0"/>
              <a:t>and what’s not: python,  pip, etc.</a:t>
            </a:r>
          </a:p>
          <a:p>
            <a:pPr lvl="1"/>
            <a:r>
              <a:rPr lang="en-US" dirty="0"/>
              <a:t>Calibration</a:t>
            </a:r>
          </a:p>
          <a:p>
            <a:pPr lvl="2"/>
            <a:r>
              <a:rPr lang="en-US" dirty="0"/>
              <a:t>I’m clueless about…</a:t>
            </a:r>
          </a:p>
          <a:p>
            <a:pPr lvl="1"/>
            <a:r>
              <a:rPr lang="en-US" dirty="0"/>
              <a:t>Avoid getting into details</a:t>
            </a:r>
          </a:p>
          <a:p>
            <a:pPr lvl="2"/>
            <a:r>
              <a:rPr lang="en-US" dirty="0"/>
              <a:t>What is an embedding?</a:t>
            </a:r>
          </a:p>
          <a:p>
            <a:pPr lvl="2"/>
            <a:r>
              <a:rPr lang="en-US" dirty="0"/>
              <a:t>What is a deep net?</a:t>
            </a:r>
          </a:p>
          <a:p>
            <a:pPr lvl="1"/>
            <a:r>
              <a:rPr lang="en-US" dirty="0"/>
              <a:t>Little Languages</a:t>
            </a:r>
          </a:p>
          <a:p>
            <a:pPr lvl="2"/>
            <a:r>
              <a:rPr lang="en-US" dirty="0"/>
              <a:t>Suggest that deep nets are like regression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064E-064F-8290-EB8C-7C4D3B60E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8" y="1825625"/>
            <a:ext cx="356964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3A2A-42DD-2A16-A2E1-D71A704C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ABE67-4B3C-11C4-952E-73B08094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016A-E13A-5ADC-A827-96F3DE7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BB86-0310-5F13-64F3-EF2CCA5A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3B06-2EFD-1D6B-2090-34090E1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C8FC-898A-805F-BBC4-D029E7A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6FE12-3BFE-D6FC-1FFE-F79BD3F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DBEBC-D972-82C4-AC85-E1194125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FC21A-B6C1-6C4C-B376-1F8D440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3001</Words>
  <Application>Microsoft Macintosh PowerPoint</Application>
  <PresentationFormat>Widescreen</PresentationFormat>
  <Paragraphs>726</Paragraphs>
  <Slides>52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Menlo</vt:lpstr>
      <vt:lpstr>Times</vt:lpstr>
      <vt:lpstr>Wingdings</vt:lpstr>
      <vt:lpstr>Office Theme</vt:lpstr>
      <vt:lpstr>CS6120</vt:lpstr>
      <vt:lpstr>PowerPoint Presentation</vt:lpstr>
      <vt:lpstr>PowerPoint Presentation</vt:lpstr>
      <vt:lpstr>Goals for this class</vt:lpstr>
      <vt:lpstr>Grading, Accessibility, Tardiness, Effort, etc.</vt:lpstr>
      <vt:lpstr>Better Together Homework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Machine Learning Before Deep Nets</vt:lpstr>
      <vt:lpstr>Sklearn</vt:lpstr>
      <vt:lpstr>PowerPoint Presentation</vt:lpstr>
      <vt:lpstr>PowerPoint Presentation</vt:lpstr>
      <vt:lpstr>Linear Regression and Logistic Regression</vt:lpstr>
      <vt:lpstr>Linear and Logistic Regression</vt:lpstr>
      <vt:lpstr>Inverses</vt:lpstr>
      <vt:lpstr>Linear and Logistic Regression</vt:lpstr>
      <vt:lpstr>SciPy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35</cp:revision>
  <dcterms:created xsi:type="dcterms:W3CDTF">2023-08-31T19:51:53Z</dcterms:created>
  <dcterms:modified xsi:type="dcterms:W3CDTF">2023-09-08T06:40:43Z</dcterms:modified>
</cp:coreProperties>
</file>